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23" r:id="rId3"/>
    <p:sldId id="324" r:id="rId4"/>
    <p:sldId id="325" r:id="rId5"/>
    <p:sldId id="326" r:id="rId6"/>
    <p:sldId id="327" r:id="rId7"/>
    <p:sldId id="328" r:id="rId8"/>
    <p:sldId id="330" r:id="rId9"/>
    <p:sldId id="329" r:id="rId10"/>
    <p:sldId id="284" r:id="rId11"/>
    <p:sldId id="319" r:id="rId12"/>
    <p:sldId id="320" r:id="rId13"/>
    <p:sldId id="321" r:id="rId14"/>
    <p:sldId id="318" r:id="rId15"/>
    <p:sldId id="322"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18-11-2021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20/End%20to%20End%20ALV%20with%20ID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Basic%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0/Basic%20CDS%20View.tx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Consumption%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0/Consumption%20CDS%20View.tx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ABAP%20on%20HANA/Day%2020/Annotation%20Code.txt" TargetMode="Externa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59348"/>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20</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39919"/>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US" b="1" dirty="0">
                <a:solidFill>
                  <a:schemeClr val="bg1"/>
                </a:solidFill>
                <a:latin typeface="Cooper Black" panose="0208090404030B020404" pitchFamily="18" charset="0"/>
              </a:rPr>
              <a:t>End to End ALV IDA (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33773" y="3458144"/>
            <a:ext cx="11704948" cy="923330"/>
          </a:xfrm>
          <a:prstGeom prst="rect">
            <a:avLst/>
          </a:prstGeom>
        </p:spPr>
        <p:txBody>
          <a:bodyPr wrap="square">
            <a:spAutoFit/>
          </a:bodyPr>
          <a:lstStyle/>
          <a:p>
            <a:r>
              <a:rPr lang="en-US" sz="1800" dirty="0">
                <a:solidFill>
                  <a:schemeClr val="bg1"/>
                </a:solidFill>
                <a:latin typeface="arial" panose="020B0604020202020204" pitchFamily="34" charset="0"/>
              </a:rPr>
              <a:t>Overview. </a:t>
            </a:r>
            <a:r>
              <a:rPr lang="en-US" sz="1800" b="1" dirty="0">
                <a:solidFill>
                  <a:schemeClr val="bg1"/>
                </a:solidFill>
                <a:latin typeface="arial" panose="020B0604020202020204" pitchFamily="34" charset="0"/>
              </a:rPr>
              <a:t>ALV</a:t>
            </a:r>
            <a:r>
              <a:rPr lang="en-US" sz="1800" dirty="0">
                <a:solidFill>
                  <a:schemeClr val="bg1"/>
                </a:solidFill>
                <a:latin typeface="arial" panose="020B0604020202020204" pitchFamily="34" charset="0"/>
              </a:rPr>
              <a:t> with </a:t>
            </a:r>
            <a:r>
              <a:rPr lang="en-US" sz="1800" b="1" dirty="0">
                <a:solidFill>
                  <a:schemeClr val="bg1"/>
                </a:solidFill>
                <a:latin typeface="arial" panose="020B0604020202020204" pitchFamily="34" charset="0"/>
              </a:rPr>
              <a:t>IDA</a:t>
            </a:r>
            <a:r>
              <a:rPr lang="en-US" sz="1800" dirty="0">
                <a:solidFill>
                  <a:schemeClr val="bg1"/>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r>
              <a:rPr lang="en-US" sz="1800" dirty="0" smtClean="0">
                <a:solidFill>
                  <a:schemeClr val="bg1"/>
                </a:solidFill>
                <a:latin typeface="arial" panose="020B0604020202020204" pitchFamily="34" charset="0"/>
              </a:rPr>
              <a:t>.</a:t>
            </a:r>
          </a:p>
        </p:txBody>
      </p:sp>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405780" y="1044024"/>
            <a:ext cx="11401184" cy="2134800"/>
          </a:xfrm>
          <a:prstGeom prst="rect">
            <a:avLst/>
          </a:prstGeom>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97639"/>
            <a:ext cx="10969943" cy="711081"/>
          </a:xfrm>
        </p:spPr>
        <p:txBody>
          <a:bodyPr>
            <a:noAutofit/>
          </a:bodyPr>
          <a:lstStyle/>
          <a:p>
            <a:r>
              <a:rPr lang="en-US" b="1" dirty="0">
                <a:solidFill>
                  <a:schemeClr val="bg1"/>
                </a:solidFill>
                <a:latin typeface="Cooper Black" panose="0208090404030B020404" pitchFamily="18" charset="0"/>
              </a:rPr>
              <a:t>ALV with IDA Introduction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05526"/>
            <a:ext cx="11120769" cy="5109091"/>
          </a:xfrm>
          <a:prstGeom prst="rect">
            <a:avLst/>
          </a:prstGeom>
        </p:spPr>
        <p:txBody>
          <a:bodyPr wrap="square">
            <a:spAutoFit/>
          </a:bodyPr>
          <a:lstStyle/>
          <a:p>
            <a:r>
              <a:rPr lang="en-US" sz="2000" dirty="0" smtClean="0">
                <a:solidFill>
                  <a:schemeClr val="bg1"/>
                </a:solidFill>
              </a:rPr>
              <a:t>Most </a:t>
            </a:r>
            <a:r>
              <a:rPr lang="en-US" sz="2000" dirty="0">
                <a:solidFill>
                  <a:schemeClr val="bg1"/>
                </a:solidFill>
              </a:rPr>
              <a:t>important changes / </a:t>
            </a:r>
            <a:r>
              <a:rPr lang="en-US" sz="2000" dirty="0" smtClean="0">
                <a:solidFill>
                  <a:schemeClr val="bg1"/>
                </a:solidFill>
              </a:rPr>
              <a:t>improvements:-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Real-time, regardless size of output </a:t>
            </a:r>
            <a:r>
              <a:rPr lang="en-US" sz="2000" dirty="0" smtClean="0">
                <a:solidFill>
                  <a:schemeClr val="bg1"/>
                </a:solidFill>
              </a:rPr>
              <a:t>table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Only VISIBLE rows are copied from Database</a:t>
            </a:r>
          </a:p>
          <a:p>
            <a:pPr marL="342900" indent="-342900">
              <a:buFont typeface="Arial" panose="020B0604020202020204" pitchFamily="34" charset="0"/>
              <a:buChar char="•"/>
            </a:pPr>
            <a:r>
              <a:rPr lang="en-US" sz="2000" dirty="0">
                <a:solidFill>
                  <a:schemeClr val="bg1"/>
                </a:solidFill>
              </a:rPr>
              <a:t>Every scroll is a „separate" SELECT statement</a:t>
            </a:r>
          </a:p>
          <a:p>
            <a:pPr marL="342900" indent="-342900">
              <a:buFont typeface="Arial" panose="020B0604020202020204" pitchFamily="34" charset="0"/>
              <a:buChar char="•"/>
            </a:pPr>
            <a:r>
              <a:rPr lang="en-US" sz="2000" dirty="0">
                <a:solidFill>
                  <a:schemeClr val="bg1"/>
                </a:solidFill>
              </a:rPr>
              <a:t>Data volume </a:t>
            </a:r>
            <a:r>
              <a:rPr lang="en-US" sz="2000" dirty="0" smtClean="0">
                <a:solidFill>
                  <a:schemeClr val="bg1"/>
                </a:solidFill>
              </a:rPr>
              <a:t>transferred </a:t>
            </a:r>
            <a:r>
              <a:rPr lang="en-US" sz="2000" dirty="0">
                <a:solidFill>
                  <a:schemeClr val="bg1"/>
                </a:solidFill>
              </a:rPr>
              <a:t>from DB to application server is drastically </a:t>
            </a:r>
            <a:r>
              <a:rPr lang="en-US" sz="2000" dirty="0" smtClean="0">
                <a:solidFill>
                  <a:schemeClr val="bg1"/>
                </a:solidFill>
              </a:rPr>
              <a:t>reduced</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Code-to-data paradigm (aka Code Pushdown)</a:t>
            </a:r>
          </a:p>
          <a:p>
            <a:pPr marL="952393" lvl="1" indent="-342900">
              <a:buFont typeface="Wingdings" panose="05000000000000000000" pitchFamily="2" charset="2"/>
              <a:buChar char="§"/>
            </a:pPr>
            <a:r>
              <a:rPr lang="en-US" sz="2000" dirty="0">
                <a:solidFill>
                  <a:schemeClr val="bg1"/>
                </a:solidFill>
              </a:rPr>
              <a:t>Data intensive operations moved to database.</a:t>
            </a:r>
          </a:p>
          <a:p>
            <a:pPr marL="952393" lvl="1" indent="-342900">
              <a:buFont typeface="Wingdings" panose="05000000000000000000" pitchFamily="2" charset="2"/>
              <a:buChar char="§"/>
            </a:pPr>
            <a:r>
              <a:rPr lang="en-US" sz="2000" dirty="0">
                <a:solidFill>
                  <a:schemeClr val="bg1"/>
                </a:solidFill>
              </a:rPr>
              <a:t>Tools: CDS View, HANA View (using SQL Jtf.ript</a:t>
            </a:r>
            <a:r>
              <a:rPr lang="en-US" sz="2000" dirty="0" smtClean="0">
                <a:solidFill>
                  <a:schemeClr val="bg1"/>
                </a:solidFill>
              </a:rPr>
              <a:t>)</a:t>
            </a:r>
          </a:p>
          <a:p>
            <a:pPr lvl="1"/>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Application layer divided into two areas:</a:t>
            </a:r>
          </a:p>
          <a:p>
            <a:pPr marL="952393" lvl="1" indent="-342900">
              <a:buFont typeface="Wingdings" panose="05000000000000000000" pitchFamily="2" charset="2"/>
              <a:buChar char="§"/>
            </a:pPr>
            <a:r>
              <a:rPr lang="en-US" sz="2000" dirty="0">
                <a:solidFill>
                  <a:schemeClr val="bg1"/>
                </a:solidFill>
              </a:rPr>
              <a:t>Orchestration Logic - handles business processes</a:t>
            </a:r>
          </a:p>
          <a:p>
            <a:pPr marL="952393" lvl="1" indent="-342900">
              <a:buFont typeface="Wingdings" panose="05000000000000000000" pitchFamily="2" charset="2"/>
              <a:buChar char="§"/>
            </a:pPr>
            <a:r>
              <a:rPr lang="en-US" sz="2000" dirty="0">
                <a:solidFill>
                  <a:schemeClr val="bg1"/>
                </a:solidFill>
              </a:rPr>
              <a:t>Calculation Logic - performs operations on data</a:t>
            </a:r>
          </a:p>
          <a:p>
            <a:endParaRPr lang="en-US" sz="800" dirty="0"/>
          </a:p>
          <a:p>
            <a:endParaRPr lang="en-US" sz="1800" dirty="0">
              <a:solidFill>
                <a:schemeClr val="bg1"/>
              </a:solidFill>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2" y="188640"/>
            <a:ext cx="11173604" cy="711081"/>
          </a:xfrm>
        </p:spPr>
        <p:txBody>
          <a:bodyPr>
            <a:noAutofit/>
          </a:bodyPr>
          <a:lstStyle/>
          <a:p>
            <a:r>
              <a:rPr lang="en-US" dirty="0">
                <a:solidFill>
                  <a:schemeClr val="bg1"/>
                </a:solidFill>
                <a:latin typeface="Cooper Black" panose="0208090404030B020404" pitchFamily="18" charset="0"/>
              </a:rPr>
              <a:t>Implementing ALV IDA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1315812" y="1147850"/>
            <a:ext cx="9209524" cy="5076190"/>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50,221 Progress Report Illustrations &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1781051"/>
            <a:ext cx="7069423" cy="47129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950355"/>
            <a:ext cx="4521431" cy="400110"/>
          </a:xfrm>
          <a:prstGeom prst="rect">
            <a:avLst/>
          </a:prstGeom>
        </p:spPr>
        <p:txBody>
          <a:bodyPr wrap="none">
            <a:spAutoFit/>
          </a:bodyPr>
          <a:lstStyle/>
          <a:p>
            <a:r>
              <a:rPr lang="en-US" sz="2000" dirty="0">
                <a:hlinkClick r:id="rId4"/>
              </a:rPr>
              <a:t>S/4HANA End to End PoC of ALV </a:t>
            </a:r>
            <a:r>
              <a:rPr lang="en-US" sz="2000" dirty="0" smtClean="0">
                <a:hlinkClick r:id="rId4"/>
              </a:rPr>
              <a:t>IDA Code</a:t>
            </a:r>
            <a:endParaRPr lang="en-US" sz="20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20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0470550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20</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2031325"/>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What is Analytic List Page ( ALP )</a:t>
            </a:r>
          </a:p>
          <a:p>
            <a:pPr marL="285750" lvl="0" indent="-285750">
              <a:buFont typeface="Arial" panose="020B0604020202020204" pitchFamily="34" charset="0"/>
              <a:buChar char="•"/>
            </a:pPr>
            <a:r>
              <a:rPr lang="en-US" sz="1800" dirty="0">
                <a:solidFill>
                  <a:schemeClr val="bg1"/>
                </a:solidFill>
              </a:rPr>
              <a:t>Usage of ALP</a:t>
            </a:r>
          </a:p>
          <a:p>
            <a:pPr marL="285750" lvl="0" indent="-285750">
              <a:buFont typeface="Arial" panose="020B0604020202020204" pitchFamily="34" charset="0"/>
              <a:buChar char="•"/>
            </a:pPr>
            <a:r>
              <a:rPr lang="en-US" sz="1800" dirty="0">
                <a:solidFill>
                  <a:schemeClr val="bg1"/>
                </a:solidFill>
              </a:rPr>
              <a:t>CDS View’s for ALP</a:t>
            </a:r>
          </a:p>
          <a:p>
            <a:pPr marL="285750" lvl="0" indent="-285750">
              <a:buFont typeface="Arial" panose="020B0604020202020204" pitchFamily="34" charset="0"/>
              <a:buChar char="•"/>
            </a:pPr>
            <a:r>
              <a:rPr lang="en-US" sz="1800" dirty="0">
                <a:solidFill>
                  <a:schemeClr val="bg1"/>
                </a:solidFill>
              </a:rPr>
              <a:t>Create Analytic List Page on BAS</a:t>
            </a:r>
          </a:p>
          <a:p>
            <a:pPr marL="285750" lvl="0" indent="-285750">
              <a:buFont typeface="Arial" panose="020B0604020202020204" pitchFamily="34" charset="0"/>
              <a:buChar char="•"/>
            </a:pPr>
            <a:r>
              <a:rPr lang="en-US" sz="1800" dirty="0">
                <a:solidFill>
                  <a:schemeClr val="bg1"/>
                </a:solidFill>
              </a:rPr>
              <a:t>S/4HANA End to End PoC of ALV IDA ( Integrated Data Access )</a:t>
            </a:r>
          </a:p>
          <a:p>
            <a:pPr marL="285750" lvl="0" indent="-285750">
              <a:buFont typeface="Arial" panose="020B0604020202020204" pitchFamily="34" charset="0"/>
              <a:buChar char="•"/>
            </a:pPr>
            <a:r>
              <a:rPr lang="en-US" sz="1800" dirty="0">
                <a:solidFill>
                  <a:schemeClr val="bg1"/>
                </a:solidFill>
              </a:rPr>
              <a:t>Implementing </a:t>
            </a:r>
            <a:r>
              <a:rPr lang="en-US" sz="1800" dirty="0" smtClean="0">
                <a:solidFill>
                  <a:schemeClr val="bg1"/>
                </a:solidFill>
              </a:rPr>
              <a:t>ALV</a:t>
            </a:r>
          </a:p>
          <a:p>
            <a:pPr marL="285750" lvl="0" indent="-285750">
              <a:buFont typeface="Arial" panose="020B0604020202020204" pitchFamily="34" charset="0"/>
              <a:buChar char="•"/>
            </a:pPr>
            <a:r>
              <a:rPr lang="en-US" sz="1800" dirty="0" smtClean="0">
                <a:solidFill>
                  <a:schemeClr val="bg1"/>
                </a:solidFill>
              </a:rPr>
              <a:t>Q &amp; A</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51399949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What is Analytic List Page ( ALP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p:cNvSpPr/>
          <p:nvPr/>
        </p:nvSpPr>
        <p:spPr>
          <a:xfrm>
            <a:off x="333773" y="857001"/>
            <a:ext cx="10575356" cy="1477328"/>
          </a:xfrm>
          <a:prstGeom prst="rect">
            <a:avLst/>
          </a:prstGeom>
        </p:spPr>
        <p:txBody>
          <a:bodyPr wrap="square">
            <a:spAutoFit/>
          </a:bodyPr>
          <a:lstStyle/>
          <a:p>
            <a:pPr algn="just"/>
            <a:r>
              <a:rPr lang="en-US" sz="1800" dirty="0">
                <a:solidFill>
                  <a:schemeClr val="bg1"/>
                </a:solidFill>
              </a:rPr>
              <a:t>The analytical list page (ALP) offers a unique way to analyze data step by step from different perspectives, to investigate a root cause through drilldown, and to act on transactional content. All this can be done seamlessly within one page. The purpose of the analytical list page is to identify interesting areas within datasets or significant single instances using data visualization and business intelligence</a:t>
            </a:r>
            <a:r>
              <a:rPr lang="en-US" sz="1800" dirty="0" smtClean="0">
                <a:solidFill>
                  <a:schemeClr val="bg1"/>
                </a:solidFill>
              </a:rPr>
              <a:t>.</a:t>
            </a:r>
            <a:endParaRPr lang="en-US" sz="1800" dirty="0">
              <a:solidFill>
                <a:schemeClr val="bg1"/>
              </a:solidFill>
            </a:endParaRPr>
          </a:p>
          <a:p>
            <a:pPr algn="just"/>
            <a:endParaRPr lang="en-US" sz="1800" dirty="0" smtClean="0">
              <a:solidFill>
                <a:schemeClr val="bg1"/>
              </a:solidFill>
            </a:endParaRPr>
          </a:p>
        </p:txBody>
      </p:sp>
      <p:pic>
        <p:nvPicPr>
          <p:cNvPr id="9" name="Picture 8" descr="Create an Analytical List Page using ABAP CDS views and annotations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02" y="2284870"/>
            <a:ext cx="6495238" cy="427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59211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6268"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Use the Analytic List Page if</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p:cNvSpPr/>
          <p:nvPr/>
        </p:nvSpPr>
        <p:spPr>
          <a:xfrm>
            <a:off x="333773" y="908720"/>
            <a:ext cx="10608913" cy="5632311"/>
          </a:xfrm>
          <a:prstGeom prst="rect">
            <a:avLst/>
          </a:prstGeom>
        </p:spPr>
        <p:txBody>
          <a:bodyPr wrap="square">
            <a:spAutoFit/>
          </a:bodyPr>
          <a:lstStyle/>
          <a:p>
            <a:pPr algn="just"/>
            <a:r>
              <a:rPr lang="en-US" sz="1800" dirty="0">
                <a:solidFill>
                  <a:schemeClr val="bg1"/>
                </a:solidFill>
              </a:rPr>
              <a:t>The purpose of the analytical list page is </a:t>
            </a:r>
            <a:r>
              <a:rPr lang="en-US" sz="1800" b="1" dirty="0">
                <a:solidFill>
                  <a:schemeClr val="bg1"/>
                </a:solidFill>
              </a:rPr>
              <a:t>to identify interesting areas within datasets or significant single instances using data visualization and business intelligence</a:t>
            </a:r>
            <a:r>
              <a:rPr lang="en-US" sz="1800" dirty="0">
                <a:solidFill>
                  <a:schemeClr val="bg1"/>
                </a:solidFill>
              </a:rPr>
              <a:t>. ... Chart visualization increases the joy of use, and enables users to spot relevant data more quickly</a:t>
            </a:r>
            <a:r>
              <a:rPr lang="en-US" sz="1800" dirty="0" smtClean="0">
                <a:solidFill>
                  <a:schemeClr val="bg1"/>
                </a:solidFill>
              </a:rPr>
              <a:t>.</a:t>
            </a: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smtClean="0">
              <a:solidFill>
                <a:schemeClr val="bg1"/>
              </a:solidFill>
            </a:endParaRPr>
          </a:p>
          <a:p>
            <a:pPr marL="285750" indent="-285750" algn="just">
              <a:buFont typeface="Wingdings" panose="05000000000000000000" pitchFamily="2" charset="2"/>
              <a:buChar char="v"/>
            </a:pPr>
            <a:r>
              <a:rPr lang="en-US" sz="1800" dirty="0">
                <a:solidFill>
                  <a:schemeClr val="bg1"/>
                </a:solidFill>
              </a:rPr>
              <a:t>U</a:t>
            </a:r>
            <a:r>
              <a:rPr lang="en-US" sz="1800" dirty="0" smtClean="0">
                <a:solidFill>
                  <a:schemeClr val="bg1"/>
                </a:solidFill>
              </a:rPr>
              <a:t>sers </a:t>
            </a:r>
            <a:r>
              <a:rPr lang="en-US" sz="1800" dirty="0">
                <a:solidFill>
                  <a:schemeClr val="bg1"/>
                </a:solidFill>
              </a:rPr>
              <a:t>need to extract key information to understand the current situation or identify a root cause. </a:t>
            </a:r>
            <a:endParaRPr lang="en-US" sz="1800" dirty="0" smtClean="0">
              <a:solidFill>
                <a:schemeClr val="bg1"/>
              </a:solidFill>
            </a:endParaRPr>
          </a:p>
          <a:p>
            <a:pPr algn="just"/>
            <a:r>
              <a:rPr lang="en-US" sz="1800" dirty="0">
                <a:solidFill>
                  <a:schemeClr val="bg1"/>
                </a:solidFill>
              </a:rPr>
              <a:t> </a:t>
            </a:r>
            <a:r>
              <a:rPr lang="en-US" sz="1800" dirty="0" smtClean="0">
                <a:solidFill>
                  <a:schemeClr val="bg1"/>
                </a:solidFill>
              </a:rPr>
              <a:t>     The </a:t>
            </a:r>
            <a:r>
              <a:rPr lang="en-US" sz="1800" dirty="0">
                <a:solidFill>
                  <a:schemeClr val="bg1"/>
                </a:solidFill>
              </a:rPr>
              <a:t>way the data is presented is crucial for giving them the insights they need to take the right action.</a:t>
            </a:r>
          </a:p>
          <a:p>
            <a:pPr marL="285750" indent="-285750" algn="just">
              <a:buFont typeface="Wingdings" panose="05000000000000000000" pitchFamily="2" charset="2"/>
              <a:buChar char="v"/>
            </a:pPr>
            <a:r>
              <a:rPr lang="en-US" sz="1800" dirty="0">
                <a:solidFill>
                  <a:schemeClr val="bg1"/>
                </a:solidFill>
              </a:rPr>
              <a:t>Users need a way to analyze data step by step from different perspectives, investigate a root cause through drilldown, and act on transactional content within one page.</a:t>
            </a:r>
          </a:p>
          <a:p>
            <a:pPr marL="285750" indent="-285750" algn="just">
              <a:buFont typeface="Wingdings" panose="05000000000000000000" pitchFamily="2" charset="2"/>
              <a:buChar char="v"/>
            </a:pPr>
            <a:r>
              <a:rPr lang="en-US" sz="1800" dirty="0">
                <a:solidFill>
                  <a:schemeClr val="bg1"/>
                </a:solidFill>
              </a:rPr>
              <a:t>In addition to the filtered dataset, users need to see the impact of their filter settings in a chart (visual filter).</a:t>
            </a:r>
          </a:p>
          <a:p>
            <a:pPr marL="285750" indent="-285750" algn="just">
              <a:buFont typeface="Wingdings" panose="05000000000000000000" pitchFamily="2" charset="2"/>
              <a:buChar char="v"/>
            </a:pPr>
            <a:r>
              <a:rPr lang="en-US" sz="1800" dirty="0">
                <a:solidFill>
                  <a:schemeClr val="bg1"/>
                </a:solidFill>
              </a:rPr>
              <a:t>Users need to switch between integrated chart and table views (hybrid view).</a:t>
            </a:r>
          </a:p>
          <a:p>
            <a:pPr marL="285750" indent="-285750" algn="just">
              <a:buFont typeface="Wingdings" panose="05000000000000000000" pitchFamily="2" charset="2"/>
              <a:buChar char="v"/>
            </a:pPr>
            <a:r>
              <a:rPr lang="en-US" sz="1800" dirty="0">
                <a:solidFill>
                  <a:schemeClr val="bg1"/>
                </a:solidFill>
              </a:rPr>
              <a:t>Users need to see the impact of their action on a global key performance indicator (KPI).</a:t>
            </a:r>
          </a:p>
          <a:p>
            <a:pPr marL="285750" indent="-285750" algn="just">
              <a:buFont typeface="Wingdings" panose="05000000000000000000" pitchFamily="2" charset="2"/>
              <a:buChar char="v"/>
            </a:pPr>
            <a:r>
              <a:rPr lang="en-US" sz="1800" dirty="0">
                <a:solidFill>
                  <a:schemeClr val="bg1"/>
                </a:solidFill>
              </a:rPr>
              <a:t>Users need to find and act on relevant items out of a large set of items by searching, filtering, sorting, grouping, drilling down, and slicing and dicing.</a:t>
            </a:r>
            <a:endParaRPr lang="en-US" sz="1800" b="0" i="0" dirty="0">
              <a:solidFill>
                <a:schemeClr val="bg1"/>
              </a:solidFill>
              <a:effectLst/>
            </a:endParaRPr>
          </a:p>
        </p:txBody>
      </p:sp>
      <p:pic>
        <p:nvPicPr>
          <p:cNvPr id="9" name="Picture 2" descr="6 Essential Google Analytics Dashboards for Content Marketing - eCity  Intera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1" y="1549434"/>
            <a:ext cx="5601775" cy="23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101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Do not use the Analytic List Page if</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5370" y="908720"/>
            <a:ext cx="10821610" cy="4801314"/>
          </a:xfrm>
          <a:prstGeom prst="rect">
            <a:avLst/>
          </a:prstGeom>
        </p:spPr>
        <p:txBody>
          <a:bodyPr wrap="square">
            <a:spAutoFit/>
          </a:bodyPr>
          <a:lstStyle/>
          <a:p>
            <a:pPr marL="285750" indent="-285750" algn="just">
              <a:buFont typeface="Wingdings" panose="05000000000000000000" pitchFamily="2" charset="2"/>
              <a:buChar char="q"/>
            </a:pPr>
            <a:r>
              <a:rPr lang="en-US" sz="1800" dirty="0">
                <a:solidFill>
                  <a:schemeClr val="bg1"/>
                </a:solidFill>
              </a:rPr>
              <a:t>Drilldown is rarely used, not used at all, or is only needed after navigating to another page, rather than as free or flexible drilldown within the page itself. In this case, a </a:t>
            </a:r>
            <a:r>
              <a:rPr lang="en-US" sz="1800" u="sng" dirty="0">
                <a:solidFill>
                  <a:schemeClr val="bg1"/>
                </a:solidFill>
              </a:rPr>
              <a:t>list </a:t>
            </a:r>
            <a:r>
              <a:rPr lang="en-US" sz="1800" u="sng" dirty="0" smtClean="0">
                <a:solidFill>
                  <a:schemeClr val="bg1"/>
                </a:solidFill>
              </a:rPr>
              <a:t>report</a:t>
            </a:r>
            <a:r>
              <a:rPr lang="en-US" sz="1800" dirty="0" smtClean="0">
                <a:solidFill>
                  <a:schemeClr val="bg1"/>
                </a:solidFill>
              </a:rPr>
              <a:t> might </a:t>
            </a:r>
            <a:r>
              <a:rPr lang="en-US" sz="1800" dirty="0">
                <a:solidFill>
                  <a:schemeClr val="bg1"/>
                </a:solidFill>
              </a:rPr>
              <a:t>be sufficient for your use case.</a:t>
            </a:r>
          </a:p>
          <a:p>
            <a:pPr marL="285750" indent="-285750" algn="just">
              <a:buFont typeface="Wingdings" panose="05000000000000000000" pitchFamily="2" charset="2"/>
              <a:buChar char="q"/>
            </a:pPr>
            <a:r>
              <a:rPr lang="en-US" sz="1800" dirty="0">
                <a:solidFill>
                  <a:schemeClr val="bg1"/>
                </a:solidFill>
              </a:rPr>
              <a:t>Users need different visualizations for the entire dataset (for example, as a </a:t>
            </a:r>
            <a:r>
              <a:rPr lang="en-US" sz="1800" u="sng" dirty="0">
                <a:solidFill>
                  <a:schemeClr val="bg1"/>
                </a:solidFill>
              </a:rPr>
              <a:t>table</a:t>
            </a:r>
            <a:r>
              <a:rPr lang="en-US" sz="1800" dirty="0">
                <a:solidFill>
                  <a:schemeClr val="bg1"/>
                </a:solidFill>
              </a:rPr>
              <a:t> or </a:t>
            </a:r>
            <a:r>
              <a:rPr lang="en-US" sz="1800" u="sng" dirty="0">
                <a:solidFill>
                  <a:schemeClr val="bg1"/>
                </a:solidFill>
              </a:rPr>
              <a:t>chart</a:t>
            </a:r>
            <a:r>
              <a:rPr lang="en-US" sz="1800" dirty="0">
                <a:solidFill>
                  <a:schemeClr val="bg1"/>
                </a:solidFill>
              </a:rPr>
              <a:t>), but don’t need to work with both visualizations on the same page (for example, in a reporting scenario). In this case, a list report might be sufficient.</a:t>
            </a:r>
          </a:p>
          <a:p>
            <a:pPr marL="285750" indent="-285750" algn="just">
              <a:buFont typeface="Wingdings" panose="05000000000000000000" pitchFamily="2" charset="2"/>
              <a:buChar char="q"/>
            </a:pPr>
            <a:r>
              <a:rPr lang="en-US" sz="1800" dirty="0">
                <a:solidFill>
                  <a:schemeClr val="bg1"/>
                </a:solidFill>
              </a:rPr>
              <a:t>Users need to find and act on relevant items from within a large set of items by searching, filtering, sorting, and grouping, without using drilldown or “slice and dice”.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with multiple views of the same content, for example on items that are “Open”, “In Process”, or “Completed”. They want to be able to switch views using tabs, segmented buttons, or a select control.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see or edit a single item with all its details. Use the </a:t>
            </a:r>
            <a:r>
              <a:rPr lang="en-US" sz="1800" u="sng" dirty="0">
                <a:solidFill>
                  <a:schemeClr val="bg1"/>
                </a:solidFill>
              </a:rPr>
              <a:t>object page floorplan</a:t>
            </a:r>
            <a:r>
              <a:rPr lang="en-US" sz="1800" dirty="0">
                <a:solidFill>
                  <a:schemeClr val="bg1"/>
                </a:solidFill>
              </a:rPr>
              <a:t> instead.</a:t>
            </a:r>
          </a:p>
          <a:p>
            <a:pPr marL="285750" indent="-285750" algn="just">
              <a:buFont typeface="Wingdings" panose="05000000000000000000" pitchFamily="2" charset="2"/>
              <a:buChar char="q"/>
            </a:pPr>
            <a:r>
              <a:rPr lang="en-US" sz="1800" dirty="0">
                <a:solidFill>
                  <a:schemeClr val="bg1"/>
                </a:solidFill>
              </a:rPr>
              <a:t>Users need to find a specific item, and the item or an identifying data point is known to the user (such as a code). In this case, use the </a:t>
            </a:r>
            <a:r>
              <a:rPr lang="en-US" sz="1800" u="sng" dirty="0">
                <a:solidFill>
                  <a:schemeClr val="bg1"/>
                </a:solidFill>
              </a:rPr>
              <a:t>initial page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through a comparably small set of items, one by one. In this case, use the </a:t>
            </a:r>
            <a:r>
              <a:rPr lang="en-US" sz="1800" u="sng" dirty="0">
                <a:solidFill>
                  <a:schemeClr val="bg1"/>
                </a:solidFill>
              </a:rPr>
              <a:t>worklist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have a trivial use case that does require the use of a chart, but that do not involve identifying a root cause, analyzing data, or drilldown. Instead, use a </a:t>
            </a:r>
            <a:r>
              <a:rPr lang="en-US" sz="1800" u="sng" dirty="0">
                <a:solidFill>
                  <a:schemeClr val="bg1"/>
                </a:solidFill>
              </a:rPr>
              <a:t>list report</a:t>
            </a:r>
            <a:r>
              <a:rPr lang="en-US" sz="1800" dirty="0">
                <a:solidFill>
                  <a:schemeClr val="bg1"/>
                </a:solidFill>
              </a:rPr>
              <a:t> with a table/chart switch.</a:t>
            </a:r>
            <a:endParaRPr lang="en-US" sz="1800" b="0" i="0" dirty="0">
              <a:solidFill>
                <a:schemeClr val="bg1"/>
              </a:solidFill>
              <a:effectLst/>
            </a:endParaRPr>
          </a:p>
        </p:txBody>
      </p:sp>
    </p:spTree>
    <p:extLst>
      <p:ext uri="{BB962C8B-B14F-4D97-AF65-F5344CB8AC3E}">
        <p14:creationId xmlns:p14="http://schemas.microsoft.com/office/powerpoint/2010/main" val="12113277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CDS View’s for Analytics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a:hlinkClick r:id="rId3"/>
          </p:cNvPr>
          <p:cNvPicPr>
            <a:picLocks noChangeAspect="1"/>
          </p:cNvPicPr>
          <p:nvPr/>
        </p:nvPicPr>
        <p:blipFill>
          <a:blip r:embed="rId4"/>
          <a:stretch>
            <a:fillRect/>
          </a:stretch>
        </p:blipFill>
        <p:spPr>
          <a:xfrm>
            <a:off x="4626841" y="2040669"/>
            <a:ext cx="6055714" cy="3548571"/>
          </a:xfrm>
          <a:prstGeom prst="rect">
            <a:avLst/>
          </a:prstGeom>
        </p:spPr>
      </p:pic>
      <p:sp>
        <p:nvSpPr>
          <p:cNvPr id="7" name="Rectangle 6"/>
          <p:cNvSpPr/>
          <p:nvPr/>
        </p:nvSpPr>
        <p:spPr>
          <a:xfrm>
            <a:off x="477788" y="944071"/>
            <a:ext cx="5918223" cy="923330"/>
          </a:xfrm>
          <a:prstGeom prst="rect">
            <a:avLst/>
          </a:prstGeom>
        </p:spPr>
        <p:txBody>
          <a:bodyPr wrap="none">
            <a:spAutoFit/>
          </a:bodyPr>
          <a:lstStyle/>
          <a:p>
            <a:r>
              <a:rPr lang="en-US" sz="1800" dirty="0" smtClean="0">
                <a:solidFill>
                  <a:schemeClr val="bg1"/>
                </a:solidFill>
              </a:rPr>
              <a:t>Create CDS View </a:t>
            </a:r>
            <a:r>
              <a:rPr lang="en-US" sz="1800" dirty="0" smtClean="0">
                <a:solidFill>
                  <a:schemeClr val="bg1"/>
                </a:solidFill>
                <a:hlinkClick r:id="rId5"/>
              </a:rPr>
              <a:t>ZAPR_CO_COVID</a:t>
            </a:r>
            <a:r>
              <a:rPr lang="en-US" sz="1800" dirty="0" smtClean="0">
                <a:solidFill>
                  <a:schemeClr val="bg1"/>
                </a:solidFill>
              </a:rPr>
              <a:t> on top of table “ ZCOVID ”.</a:t>
            </a:r>
          </a:p>
          <a:p>
            <a:r>
              <a:rPr lang="en-US" sz="1800" dirty="0" smtClean="0">
                <a:solidFill>
                  <a:schemeClr val="bg1"/>
                </a:solidFill>
              </a:rPr>
              <a:t>Use Analytic Annotation.</a:t>
            </a:r>
          </a:p>
          <a:p>
            <a:r>
              <a:rPr lang="en-US" sz="1800" dirty="0" smtClean="0">
                <a:solidFill>
                  <a:schemeClr val="bg1"/>
                </a:solidFill>
              </a:rPr>
              <a:t>Use Aggregation Annotation.</a:t>
            </a:r>
            <a:endParaRPr lang="en-US" sz="1800" dirty="0">
              <a:solidFill>
                <a:schemeClr val="bg1"/>
              </a:solidFill>
            </a:endParaRPr>
          </a:p>
        </p:txBody>
      </p:sp>
      <p:sp>
        <p:nvSpPr>
          <p:cNvPr id="8" name="Rounded Rectangle 7"/>
          <p:cNvSpPr/>
          <p:nvPr/>
        </p:nvSpPr>
        <p:spPr>
          <a:xfrm>
            <a:off x="1372968" y="3050892"/>
            <a:ext cx="2332382"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Analytic Annotation</a:t>
            </a:r>
            <a:endParaRPr lang="en-US" sz="1800" dirty="0">
              <a:solidFill>
                <a:schemeClr val="bg1"/>
              </a:solidFill>
            </a:endParaRPr>
          </a:p>
        </p:txBody>
      </p:sp>
      <p:cxnSp>
        <p:nvCxnSpPr>
          <p:cNvPr id="9" name="Straight Arrow Connector 8"/>
          <p:cNvCxnSpPr>
            <a:stCxn id="8" idx="3"/>
          </p:cNvCxnSpPr>
          <p:nvPr/>
        </p:nvCxnSpPr>
        <p:spPr>
          <a:xfrm flipV="1">
            <a:off x="3705350" y="3395448"/>
            <a:ext cx="1252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147684" y="4594770"/>
            <a:ext cx="2537786"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Aggregation  Annotation</a:t>
            </a:r>
            <a:endParaRPr lang="en-US" sz="1800" dirty="0">
              <a:solidFill>
                <a:schemeClr val="bg1"/>
              </a:solidFill>
            </a:endParaRPr>
          </a:p>
        </p:txBody>
      </p:sp>
      <p:cxnSp>
        <p:nvCxnSpPr>
          <p:cNvPr id="12" name="Straight Arrow Connector 11"/>
          <p:cNvCxnSpPr>
            <a:stCxn id="10" idx="3"/>
          </p:cNvCxnSpPr>
          <p:nvPr/>
        </p:nvCxnSpPr>
        <p:spPr>
          <a:xfrm>
            <a:off x="3685470" y="4939327"/>
            <a:ext cx="1252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3598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Consumption CDS View’s for ALP</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a:hlinkClick r:id="rId3"/>
          </p:cNvPr>
          <p:cNvPicPr>
            <a:picLocks noChangeAspect="1"/>
          </p:cNvPicPr>
          <p:nvPr/>
        </p:nvPicPr>
        <p:blipFill>
          <a:blip r:embed="rId4"/>
          <a:stretch>
            <a:fillRect/>
          </a:stretch>
        </p:blipFill>
        <p:spPr>
          <a:xfrm>
            <a:off x="5647328" y="1067260"/>
            <a:ext cx="5271620" cy="5292000"/>
          </a:xfrm>
          <a:prstGeom prst="rect">
            <a:avLst/>
          </a:prstGeom>
        </p:spPr>
      </p:pic>
      <p:sp>
        <p:nvSpPr>
          <p:cNvPr id="8" name="Rectangle 7"/>
          <p:cNvSpPr/>
          <p:nvPr/>
        </p:nvSpPr>
        <p:spPr>
          <a:xfrm>
            <a:off x="402362" y="908720"/>
            <a:ext cx="5157656" cy="2308324"/>
          </a:xfrm>
          <a:prstGeom prst="rect">
            <a:avLst/>
          </a:prstGeom>
        </p:spPr>
        <p:txBody>
          <a:bodyPr wrap="square">
            <a:spAutoFit/>
          </a:bodyPr>
          <a:lstStyle/>
          <a:p>
            <a:r>
              <a:rPr lang="en-US" sz="1800" dirty="0" smtClean="0">
                <a:solidFill>
                  <a:schemeClr val="bg1"/>
                </a:solidFill>
              </a:rPr>
              <a:t>Create Consumption CDS View </a:t>
            </a:r>
            <a:r>
              <a:rPr lang="en-US" sz="1800" dirty="0" smtClean="0">
                <a:solidFill>
                  <a:schemeClr val="bg1"/>
                </a:solidFill>
                <a:hlinkClick r:id="rId5"/>
              </a:rPr>
              <a:t>ZAPR_C_COVID </a:t>
            </a:r>
            <a:r>
              <a:rPr lang="en-US" sz="1800" dirty="0" smtClean="0">
                <a:solidFill>
                  <a:schemeClr val="bg1"/>
                </a:solidFill>
              </a:rPr>
              <a:t>on top of Basic CDS View “ ZAPR_CO_COVID ”.</a:t>
            </a:r>
          </a:p>
          <a:p>
            <a:endParaRPr lang="en-US" sz="1800" dirty="0" smtClean="0">
              <a:solidFill>
                <a:schemeClr val="bg1"/>
              </a:solidFill>
            </a:endParaRPr>
          </a:p>
          <a:p>
            <a:r>
              <a:rPr lang="en-US" sz="1800" dirty="0" smtClean="0">
                <a:solidFill>
                  <a:schemeClr val="bg1"/>
                </a:solidFill>
              </a:rPr>
              <a:t>Use Annotations :</a:t>
            </a:r>
          </a:p>
          <a:p>
            <a:pPr marL="742950" lvl="1" indent="-285750">
              <a:buFont typeface="Wingdings" panose="05000000000000000000" pitchFamily="2" charset="2"/>
              <a:buChar char="Ø"/>
            </a:pPr>
            <a:r>
              <a:rPr lang="en-US" sz="1800" dirty="0" smtClean="0">
                <a:solidFill>
                  <a:schemeClr val="bg1"/>
                </a:solidFill>
              </a:rPr>
              <a:t>Analytic Annotation</a:t>
            </a:r>
          </a:p>
          <a:p>
            <a:pPr marL="742950" lvl="1" indent="-285750">
              <a:buFont typeface="Wingdings" panose="05000000000000000000" pitchFamily="2" charset="2"/>
              <a:buChar char="Ø"/>
            </a:pPr>
            <a:r>
              <a:rPr lang="en-US" sz="1800" dirty="0" smtClean="0">
                <a:solidFill>
                  <a:schemeClr val="bg1"/>
                </a:solidFill>
              </a:rPr>
              <a:t>OData Annotation</a:t>
            </a:r>
          </a:p>
          <a:p>
            <a:pPr marL="742950" lvl="1" indent="-285750">
              <a:buFont typeface="Wingdings" panose="05000000000000000000" pitchFamily="2" charset="2"/>
              <a:buChar char="Ø"/>
            </a:pPr>
            <a:r>
              <a:rPr lang="en-US" sz="1800" dirty="0" smtClean="0">
                <a:solidFill>
                  <a:schemeClr val="bg1"/>
                </a:solidFill>
              </a:rPr>
              <a:t>UI Chart Annotation</a:t>
            </a:r>
          </a:p>
          <a:p>
            <a:endParaRPr lang="en-US" sz="1800" dirty="0" smtClean="0">
              <a:solidFill>
                <a:schemeClr val="bg1"/>
              </a:solidFill>
            </a:endParaRPr>
          </a:p>
        </p:txBody>
      </p:sp>
    </p:spTree>
    <p:extLst>
      <p:ext uri="{BB962C8B-B14F-4D97-AF65-F5344CB8AC3E}">
        <p14:creationId xmlns:p14="http://schemas.microsoft.com/office/powerpoint/2010/main" val="361513469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549796" y="1049542"/>
            <a:ext cx="4133333" cy="2000000"/>
          </a:xfrm>
          <a:prstGeom prst="rect">
            <a:avLst/>
          </a:prstGeom>
        </p:spPr>
      </p:pic>
      <p:pic>
        <p:nvPicPr>
          <p:cNvPr id="7" name="Picture 6"/>
          <p:cNvPicPr>
            <a:picLocks noChangeAspect="1"/>
          </p:cNvPicPr>
          <p:nvPr/>
        </p:nvPicPr>
        <p:blipFill>
          <a:blip r:embed="rId4"/>
          <a:stretch>
            <a:fillRect/>
          </a:stretch>
        </p:blipFill>
        <p:spPr>
          <a:xfrm>
            <a:off x="6166419" y="1049542"/>
            <a:ext cx="4914129" cy="2019418"/>
          </a:xfrm>
          <a:prstGeom prst="rect">
            <a:avLst/>
          </a:prstGeom>
        </p:spPr>
      </p:pic>
      <p:pic>
        <p:nvPicPr>
          <p:cNvPr id="8" name="Picture 7"/>
          <p:cNvPicPr>
            <a:picLocks noChangeAspect="1"/>
          </p:cNvPicPr>
          <p:nvPr/>
        </p:nvPicPr>
        <p:blipFill>
          <a:blip r:embed="rId5"/>
          <a:stretch>
            <a:fillRect/>
          </a:stretch>
        </p:blipFill>
        <p:spPr>
          <a:xfrm>
            <a:off x="6011931" y="3841527"/>
            <a:ext cx="5033524" cy="2356857"/>
          </a:xfrm>
          <a:prstGeom prst="rect">
            <a:avLst/>
          </a:prstGeom>
        </p:spPr>
      </p:pic>
      <p:pic>
        <p:nvPicPr>
          <p:cNvPr id="9" name="Picture 8"/>
          <p:cNvPicPr>
            <a:picLocks noChangeAspect="1"/>
          </p:cNvPicPr>
          <p:nvPr/>
        </p:nvPicPr>
        <p:blipFill>
          <a:blip r:embed="rId6"/>
          <a:stretch>
            <a:fillRect/>
          </a:stretch>
        </p:blipFill>
        <p:spPr>
          <a:xfrm>
            <a:off x="553104" y="3844569"/>
            <a:ext cx="4122667" cy="2341333"/>
          </a:xfrm>
          <a:prstGeom prst="rect">
            <a:avLst/>
          </a:prstGeom>
        </p:spPr>
      </p:pic>
      <p:sp>
        <p:nvSpPr>
          <p:cNvPr id="10" name="Chevron 9"/>
          <p:cNvSpPr/>
          <p:nvPr/>
        </p:nvSpPr>
        <p:spPr>
          <a:xfrm>
            <a:off x="4986617" y="1839230"/>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Chevron 11"/>
          <p:cNvSpPr/>
          <p:nvPr/>
        </p:nvSpPr>
        <p:spPr>
          <a:xfrm rot="5400000">
            <a:off x="8417780" y="3217712"/>
            <a:ext cx="465224" cy="716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Chevron 12"/>
          <p:cNvSpPr/>
          <p:nvPr/>
        </p:nvSpPr>
        <p:spPr>
          <a:xfrm rot="-10800000">
            <a:off x="5006497" y="4748089"/>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4" name="Rectangle 13"/>
          <p:cNvSpPr/>
          <p:nvPr/>
        </p:nvSpPr>
        <p:spPr>
          <a:xfrm>
            <a:off x="453822" y="3068960"/>
            <a:ext cx="4229307" cy="646331"/>
          </a:xfrm>
          <a:prstGeom prst="rect">
            <a:avLst/>
          </a:prstGeom>
        </p:spPr>
        <p:txBody>
          <a:bodyPr wrap="square">
            <a:spAutoFit/>
          </a:bodyPr>
          <a:lstStyle/>
          <a:p>
            <a:pPr algn="just"/>
            <a:r>
              <a:rPr lang="en-US" sz="1800" b="1" dirty="0">
                <a:solidFill>
                  <a:schemeClr val="bg1"/>
                </a:solidFill>
              </a:rPr>
              <a:t>Step 1</a:t>
            </a:r>
            <a:r>
              <a:rPr lang="en-US" sz="1800" dirty="0">
                <a:solidFill>
                  <a:schemeClr val="bg1"/>
                </a:solidFill>
              </a:rPr>
              <a:t>. </a:t>
            </a:r>
            <a:r>
              <a:rPr lang="en-US" sz="1800" dirty="0" smtClean="0">
                <a:solidFill>
                  <a:schemeClr val="bg1"/>
                </a:solidFill>
              </a:rPr>
              <a:t>Open Business Application Studio &amp;                Create Project from Template. </a:t>
            </a:r>
            <a:endParaRPr lang="en-US" sz="1800" dirty="0">
              <a:solidFill>
                <a:schemeClr val="bg1"/>
              </a:solidFill>
            </a:endParaRPr>
          </a:p>
        </p:txBody>
      </p:sp>
      <p:sp>
        <p:nvSpPr>
          <p:cNvPr id="15" name="Rectangle 14"/>
          <p:cNvSpPr/>
          <p:nvPr/>
        </p:nvSpPr>
        <p:spPr>
          <a:xfrm>
            <a:off x="6535738" y="3068960"/>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2</a:t>
            </a:r>
            <a:r>
              <a:rPr lang="en-US" sz="1800" dirty="0" smtClean="0">
                <a:solidFill>
                  <a:schemeClr val="bg1"/>
                </a:solidFill>
              </a:rPr>
              <a:t>. Click On Fiori Application &amp; Start. </a:t>
            </a:r>
            <a:endParaRPr lang="en-US" sz="1800" dirty="0">
              <a:solidFill>
                <a:schemeClr val="bg1"/>
              </a:solidFill>
            </a:endParaRPr>
          </a:p>
        </p:txBody>
      </p:sp>
      <p:sp>
        <p:nvSpPr>
          <p:cNvPr id="16" name="Rectangle 15"/>
          <p:cNvSpPr/>
          <p:nvPr/>
        </p:nvSpPr>
        <p:spPr>
          <a:xfrm>
            <a:off x="6457063" y="6166482"/>
            <a:ext cx="4229307" cy="369332"/>
          </a:xfrm>
          <a:prstGeom prst="rect">
            <a:avLst/>
          </a:prstGeom>
        </p:spPr>
        <p:txBody>
          <a:bodyPr wrap="square">
            <a:spAutoFit/>
          </a:bodyPr>
          <a:lstStyle/>
          <a:p>
            <a:pPr algn="just"/>
            <a:r>
              <a:rPr lang="en-US" sz="1800" b="1" dirty="0">
                <a:solidFill>
                  <a:schemeClr val="bg1"/>
                </a:solidFill>
              </a:rPr>
              <a:t>Step 3</a:t>
            </a:r>
            <a:r>
              <a:rPr lang="en-US" sz="1800" dirty="0" smtClean="0">
                <a:solidFill>
                  <a:schemeClr val="bg1"/>
                </a:solidFill>
              </a:rPr>
              <a:t>. Click On Analytical list page &amp; Next. </a:t>
            </a:r>
            <a:endParaRPr lang="en-US" sz="1800" dirty="0">
              <a:solidFill>
                <a:schemeClr val="bg1"/>
              </a:solidFill>
            </a:endParaRPr>
          </a:p>
        </p:txBody>
      </p:sp>
      <p:sp>
        <p:nvSpPr>
          <p:cNvPr id="17" name="Rectangle 16"/>
          <p:cNvSpPr/>
          <p:nvPr/>
        </p:nvSpPr>
        <p:spPr>
          <a:xfrm>
            <a:off x="566469" y="6159858"/>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4</a:t>
            </a:r>
            <a:r>
              <a:rPr lang="en-US" sz="1800" dirty="0" smtClean="0">
                <a:solidFill>
                  <a:schemeClr val="bg1"/>
                </a:solidFill>
              </a:rPr>
              <a:t>. Enter Data Source Details &amp; Next. </a:t>
            </a:r>
            <a:endParaRPr lang="en-US" sz="1800" dirty="0">
              <a:solidFill>
                <a:schemeClr val="bg1"/>
              </a:solidFill>
            </a:endParaRPr>
          </a:p>
        </p:txBody>
      </p:sp>
    </p:spTree>
    <p:extLst>
      <p:ext uri="{BB962C8B-B14F-4D97-AF65-F5344CB8AC3E}">
        <p14:creationId xmlns:p14="http://schemas.microsoft.com/office/powerpoint/2010/main" val="289895328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10090" y="1058176"/>
            <a:ext cx="4288857" cy="2137143"/>
          </a:xfrm>
          <a:prstGeom prst="rect">
            <a:avLst/>
          </a:prstGeom>
        </p:spPr>
      </p:pic>
      <p:pic>
        <p:nvPicPr>
          <p:cNvPr id="7" name="Picture 6"/>
          <p:cNvPicPr>
            <a:picLocks noChangeAspect="1"/>
          </p:cNvPicPr>
          <p:nvPr/>
        </p:nvPicPr>
        <p:blipFill>
          <a:blip r:embed="rId4"/>
          <a:stretch>
            <a:fillRect/>
          </a:stretch>
        </p:blipFill>
        <p:spPr>
          <a:xfrm>
            <a:off x="7169264" y="1052736"/>
            <a:ext cx="3220821" cy="2115916"/>
          </a:xfrm>
          <a:prstGeom prst="rect">
            <a:avLst/>
          </a:prstGeom>
        </p:spPr>
      </p:pic>
      <p:pic>
        <p:nvPicPr>
          <p:cNvPr id="8" name="Picture 7"/>
          <p:cNvPicPr>
            <a:picLocks noChangeAspect="1"/>
          </p:cNvPicPr>
          <p:nvPr/>
        </p:nvPicPr>
        <p:blipFill>
          <a:blip r:embed="rId5"/>
          <a:stretch>
            <a:fillRect/>
          </a:stretch>
        </p:blipFill>
        <p:spPr>
          <a:xfrm>
            <a:off x="3183796" y="3807603"/>
            <a:ext cx="5940572" cy="2742476"/>
          </a:xfrm>
          <a:prstGeom prst="rect">
            <a:avLst/>
          </a:prstGeom>
        </p:spPr>
      </p:pic>
      <p:sp>
        <p:nvSpPr>
          <p:cNvPr id="9" name="Chevron 8"/>
          <p:cNvSpPr/>
          <p:nvPr/>
        </p:nvSpPr>
        <p:spPr>
          <a:xfrm>
            <a:off x="5731338" y="1735432"/>
            <a:ext cx="845488" cy="755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549796" y="3213256"/>
            <a:ext cx="4709626" cy="369332"/>
          </a:xfrm>
          <a:prstGeom prst="rect">
            <a:avLst/>
          </a:prstGeom>
        </p:spPr>
        <p:txBody>
          <a:bodyPr wrap="square">
            <a:spAutoFit/>
          </a:bodyPr>
          <a:lstStyle/>
          <a:p>
            <a:pPr algn="just"/>
            <a:r>
              <a:rPr lang="en-US" sz="1800" b="1" dirty="0">
                <a:solidFill>
                  <a:schemeClr val="bg1"/>
                </a:solidFill>
              </a:rPr>
              <a:t>Step 5</a:t>
            </a:r>
            <a:r>
              <a:rPr lang="en-US" sz="1800" dirty="0" smtClean="0">
                <a:solidFill>
                  <a:schemeClr val="bg1"/>
                </a:solidFill>
              </a:rPr>
              <a:t>. Enter Project Attribute Details &amp; Finish. </a:t>
            </a:r>
            <a:endParaRPr lang="en-US" sz="1800" dirty="0">
              <a:solidFill>
                <a:schemeClr val="bg1"/>
              </a:solidFill>
            </a:endParaRPr>
          </a:p>
        </p:txBody>
      </p:sp>
      <p:sp>
        <p:nvSpPr>
          <p:cNvPr id="12" name="Rectangle 11"/>
          <p:cNvSpPr/>
          <p:nvPr/>
        </p:nvSpPr>
        <p:spPr>
          <a:xfrm>
            <a:off x="7169264" y="3206631"/>
            <a:ext cx="4486411"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6</a:t>
            </a:r>
            <a:r>
              <a:rPr lang="en-US" sz="1800" dirty="0" smtClean="0">
                <a:solidFill>
                  <a:schemeClr val="bg1"/>
                </a:solidFill>
              </a:rPr>
              <a:t>. Add Configuration and Run Project. </a:t>
            </a:r>
            <a:endParaRPr lang="en-US" sz="1800" dirty="0">
              <a:solidFill>
                <a:schemeClr val="bg1"/>
              </a:solidFill>
            </a:endParaRPr>
          </a:p>
        </p:txBody>
      </p:sp>
      <p:sp>
        <p:nvSpPr>
          <p:cNvPr id="13" name="Rounded Rectangle 12"/>
          <p:cNvSpPr/>
          <p:nvPr/>
        </p:nvSpPr>
        <p:spPr>
          <a:xfrm>
            <a:off x="635000" y="4648199"/>
            <a:ext cx="2015815" cy="1201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After Adding </a:t>
            </a:r>
            <a:r>
              <a:rPr lang="en-US" sz="1800" dirty="0" smtClean="0">
                <a:solidFill>
                  <a:schemeClr val="bg1"/>
                </a:solidFill>
                <a:hlinkClick r:id="rId6"/>
              </a:rPr>
              <a:t>Annotation File </a:t>
            </a:r>
            <a:r>
              <a:rPr lang="en-US" sz="1800" dirty="0" smtClean="0">
                <a:solidFill>
                  <a:schemeClr val="bg1"/>
                </a:solidFill>
              </a:rPr>
              <a:t>Final Output of Analytic List Page</a:t>
            </a:r>
            <a:endParaRPr lang="en-US" sz="1800" dirty="0">
              <a:solidFill>
                <a:schemeClr val="bg1"/>
              </a:solidFill>
            </a:endParaRPr>
          </a:p>
        </p:txBody>
      </p:sp>
      <p:sp>
        <p:nvSpPr>
          <p:cNvPr id="14" name="Chevron 13"/>
          <p:cNvSpPr/>
          <p:nvPr/>
        </p:nvSpPr>
        <p:spPr>
          <a:xfrm>
            <a:off x="2717077" y="5121153"/>
            <a:ext cx="400459" cy="3975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23509339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9432</TotalTime>
  <Words>584</Words>
  <Application>Microsoft Office PowerPoint</Application>
  <PresentationFormat>Custom</PresentationFormat>
  <Paragraphs>134</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20</vt:lpstr>
      <vt:lpstr>What is Analytic List Page ( ALP )</vt:lpstr>
      <vt:lpstr>Use the Analytic List Page if</vt:lpstr>
      <vt:lpstr>Do not use the Analytic List Page if</vt:lpstr>
      <vt:lpstr>Create CDS View’s for Analytics</vt:lpstr>
      <vt:lpstr>Consumption CDS View’s for ALP</vt:lpstr>
      <vt:lpstr>Create Analytic List Page using BAS </vt:lpstr>
      <vt:lpstr>Create Analytic List Page using BAS </vt:lpstr>
      <vt:lpstr>End to End ALV IDA ( Integrated  Data Access )</vt:lpstr>
      <vt:lpstr>ALV with IDA Introduction</vt:lpstr>
      <vt:lpstr>Implementing ALV IDA Integrated Data Access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271</cp:revision>
  <dcterms:created xsi:type="dcterms:W3CDTF">2013-09-12T13:05:01Z</dcterms:created>
  <dcterms:modified xsi:type="dcterms:W3CDTF">2021-11-18T17:02:15Z</dcterms:modified>
</cp:coreProperties>
</file>